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Ubuntu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Fira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6" roundtripDataSignature="AMtx7mgXcrFrCHXiJAfYySsp0GrD+yvt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FiraSans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FiraSans-italic.fntdata"/><Relationship Id="rId21" Type="http://schemas.openxmlformats.org/officeDocument/2006/relationships/slide" Target="slides/slide16.xml"/><Relationship Id="rId43" Type="http://schemas.openxmlformats.org/officeDocument/2006/relationships/font" Target="fonts/FiraSans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Fira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-bold.fntdata"/><Relationship Id="rId30" Type="http://schemas.openxmlformats.org/officeDocument/2006/relationships/font" Target="fonts/Ubuntu-regular.fntdata"/><Relationship Id="rId11" Type="http://schemas.openxmlformats.org/officeDocument/2006/relationships/slide" Target="slides/slide6.xml"/><Relationship Id="rId33" Type="http://schemas.openxmlformats.org/officeDocument/2006/relationships/font" Target="fonts/Ubuntu-boldItalic.fntdata"/><Relationship Id="rId10" Type="http://schemas.openxmlformats.org/officeDocument/2006/relationships/slide" Target="slides/slide5.xml"/><Relationship Id="rId32" Type="http://schemas.openxmlformats.org/officeDocument/2006/relationships/font" Target="fonts/Ubuntu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6f9ae3aa7_4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b6f9ae3aa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l" sz="105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Απλά θα έβαζα στα KPIs Δήμους που θα έπαιρναν την εφαρμογή δωρεάν για 6 μήνες και μετά θα πλήρωναν &lt;10.000 (απευθείας ανάθεση) για 3 χρόνια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156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6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6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6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6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3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3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35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3" name="Google Shape;43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2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3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2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3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2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2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2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2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2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2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2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2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2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2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3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33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33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33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hyperlink" Target="http://drive.google.com/file/d/1bLiwskMMQgNfZu03i0fflS2VYCZQHn80/view" TargetMode="External"/><Relationship Id="rId6" Type="http://schemas.openxmlformats.org/officeDocument/2006/relationships/image" Target="../media/image13.jpg"/><Relationship Id="rId7" Type="http://schemas.openxmlformats.org/officeDocument/2006/relationships/hyperlink" Target="https://www.youtube.com/watch?v=BfSgvpmjA6I&amp;feature=youtu.b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" title="Gemini_Generated_Image_hbrv5hbrv5hbrv5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30528"/>
            <a:ext cx="9193449" cy="919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 title="Gemini_Generated_Image_hbrv5hbrv5hbrv5h - Έγινε επεξεργασία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49700"/>
            <a:ext cx="9193449" cy="919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/>
          <p:nvPr>
            <p:ph type="ctrTitle"/>
          </p:nvPr>
        </p:nvSpPr>
        <p:spPr>
          <a:xfrm>
            <a:off x="1745525" y="152750"/>
            <a:ext cx="5702400" cy="1062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Κοινή Διαχείριση Πόρων σε Επίπεδο Δήμων 	και Πόλεων με Νέες Τεχνολογίες - EfficienCity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" name="Google Shape;137;p1"/>
          <p:cNvSpPr txBox="1"/>
          <p:nvPr>
            <p:ph idx="1" type="subTitle"/>
          </p:nvPr>
        </p:nvSpPr>
        <p:spPr>
          <a:xfrm>
            <a:off x="4330363" y="2602100"/>
            <a:ext cx="3624300" cy="1497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78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10"/>
              <a:buFont typeface="Ubuntu"/>
              <a:buChar char="●"/>
            </a:pPr>
            <a:r>
              <a:rPr b="1" lang="el" sz="1310">
                <a:latin typeface="Ubuntu"/>
                <a:ea typeface="Ubuntu"/>
                <a:cs typeface="Ubuntu"/>
                <a:sym typeface="Ubuntu"/>
              </a:rPr>
              <a:t>Άγγελος Φίκιας - iis23006 </a:t>
            </a:r>
            <a:endParaRPr b="1" sz="1310">
              <a:latin typeface="Ubuntu"/>
              <a:ea typeface="Ubuntu"/>
              <a:cs typeface="Ubuntu"/>
              <a:sym typeface="Ubuntu"/>
            </a:endParaRPr>
          </a:p>
          <a:p>
            <a:pPr indent="-31178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10"/>
              <a:buFont typeface="Ubuntu"/>
              <a:buChar char="●"/>
            </a:pPr>
            <a:r>
              <a:rPr b="1" lang="el" sz="1310">
                <a:latin typeface="Ubuntu"/>
                <a:ea typeface="Ubuntu"/>
                <a:cs typeface="Ubuntu"/>
                <a:sym typeface="Ubuntu"/>
              </a:rPr>
              <a:t>Ιωάννης Τσιρκινίδης - iis23172 </a:t>
            </a:r>
            <a:endParaRPr b="1" sz="1310">
              <a:latin typeface="Ubuntu"/>
              <a:ea typeface="Ubuntu"/>
              <a:cs typeface="Ubuntu"/>
              <a:sym typeface="Ubuntu"/>
            </a:endParaRPr>
          </a:p>
          <a:p>
            <a:pPr indent="-31178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10"/>
              <a:buFont typeface="Ubuntu"/>
              <a:buChar char="●"/>
            </a:pPr>
            <a:r>
              <a:rPr b="1" lang="el" sz="1310">
                <a:latin typeface="Ubuntu"/>
                <a:ea typeface="Ubuntu"/>
                <a:cs typeface="Ubuntu"/>
                <a:sym typeface="Ubuntu"/>
              </a:rPr>
              <a:t>Αλέξανδρος Λαζαρίδης - iis23177 </a:t>
            </a:r>
            <a:endParaRPr b="1" sz="1310">
              <a:latin typeface="Ubuntu"/>
              <a:ea typeface="Ubuntu"/>
              <a:cs typeface="Ubuntu"/>
              <a:sym typeface="Ubuntu"/>
            </a:endParaRPr>
          </a:p>
          <a:p>
            <a:pPr indent="-31178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10"/>
              <a:buFont typeface="Ubuntu"/>
              <a:buChar char="●"/>
            </a:pPr>
            <a:r>
              <a:rPr b="1" lang="el" sz="1310">
                <a:latin typeface="Ubuntu"/>
                <a:ea typeface="Ubuntu"/>
                <a:cs typeface="Ubuntu"/>
                <a:sym typeface="Ubuntu"/>
              </a:rPr>
              <a:t>Βάιος Παλιούρας - iis23188 </a:t>
            </a:r>
            <a:endParaRPr b="1" sz="131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8" name="Google Shape;138;p1" title="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788" y="1947850"/>
            <a:ext cx="3091574" cy="2498724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0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6975"/>
            <a:ext cx="9193449" cy="52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/>
          <p:nvPr>
            <p:ph type="ctrTitle"/>
          </p:nvPr>
        </p:nvSpPr>
        <p:spPr>
          <a:xfrm>
            <a:off x="2628600" y="98400"/>
            <a:ext cx="3886800" cy="567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SWOT Analysis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" name="Google Shape;207;p10"/>
          <p:cNvSpPr txBox="1"/>
          <p:nvPr>
            <p:ph idx="1" type="subTitle"/>
          </p:nvPr>
        </p:nvSpPr>
        <p:spPr>
          <a:xfrm>
            <a:off x="458755" y="1378825"/>
            <a:ext cx="6128400" cy="25404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l" sz="1710">
                <a:latin typeface="Ubuntu"/>
                <a:ea typeface="Ubuntu"/>
                <a:cs typeface="Ubuntu"/>
                <a:sym typeface="Ubuntu"/>
              </a:rPr>
              <a:t>Opportunities (Ευκαιρίες)</a:t>
            </a:r>
            <a:endParaRPr b="1" sz="1710">
              <a:latin typeface="Ubuntu"/>
              <a:ea typeface="Ubuntu"/>
              <a:cs typeface="Ubuntu"/>
              <a:sym typeface="Ubuntu"/>
            </a:endParaRPr>
          </a:p>
          <a:p>
            <a:pPr indent="-3371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10"/>
              <a:buFont typeface="Ubuntu"/>
              <a:buChar char="●"/>
            </a:pPr>
            <a:r>
              <a:rPr lang="el" sz="1710">
                <a:latin typeface="Ubuntu"/>
                <a:ea typeface="Ubuntu"/>
                <a:cs typeface="Ubuntu"/>
                <a:sym typeface="Ubuntu"/>
              </a:rPr>
              <a:t>Δημιουργία ενιαίου συστήματος για όλους τους δήμους.</a:t>
            </a:r>
            <a:endParaRPr sz="1710">
              <a:latin typeface="Ubuntu"/>
              <a:ea typeface="Ubuntu"/>
              <a:cs typeface="Ubuntu"/>
              <a:sym typeface="Ubuntu"/>
            </a:endParaRPr>
          </a:p>
          <a:p>
            <a:pPr indent="-3371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10"/>
              <a:buFont typeface="Ubuntu"/>
              <a:buChar char="●"/>
            </a:pPr>
            <a:r>
              <a:rPr lang="el" sz="1710">
                <a:latin typeface="Ubuntu"/>
                <a:ea typeface="Ubuntu"/>
                <a:cs typeface="Ubuntu"/>
                <a:sym typeface="Ubuntu"/>
              </a:rPr>
              <a:t>Μείωση κόστους μέσω συνεργασίας και κοινής διαχείρισης πόρων.</a:t>
            </a:r>
            <a:endParaRPr sz="1710">
              <a:latin typeface="Ubuntu"/>
              <a:ea typeface="Ubuntu"/>
              <a:cs typeface="Ubuntu"/>
              <a:sym typeface="Ubuntu"/>
            </a:endParaRPr>
          </a:p>
          <a:p>
            <a:pPr indent="-3371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10"/>
              <a:buFont typeface="Ubuntu"/>
              <a:buChar char="●"/>
            </a:pPr>
            <a:r>
              <a:rPr lang="el" sz="1710">
                <a:latin typeface="Ubuntu"/>
                <a:ea typeface="Ubuntu"/>
                <a:cs typeface="Ubuntu"/>
                <a:sym typeface="Ubuntu"/>
              </a:rPr>
              <a:t>Ενίσχυση διαφάνειας και εμπιστοσύνης των πολιτών.</a:t>
            </a:r>
            <a:endParaRPr sz="17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7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l" sz="1710">
                <a:latin typeface="Ubuntu"/>
                <a:ea typeface="Ubuntu"/>
                <a:cs typeface="Ubuntu"/>
                <a:sym typeface="Ubuntu"/>
              </a:rPr>
              <a:t>Threats (Απειλές)</a:t>
            </a:r>
            <a:endParaRPr b="1" sz="1710">
              <a:latin typeface="Ubuntu"/>
              <a:ea typeface="Ubuntu"/>
              <a:cs typeface="Ubuntu"/>
              <a:sym typeface="Ubuntu"/>
            </a:endParaRPr>
          </a:p>
          <a:p>
            <a:pPr indent="-3371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10"/>
              <a:buFont typeface="Ubuntu"/>
              <a:buChar char="●"/>
            </a:pPr>
            <a:r>
              <a:rPr lang="el" sz="1710">
                <a:latin typeface="Ubuntu"/>
                <a:ea typeface="Ubuntu"/>
                <a:cs typeface="Ubuntu"/>
                <a:sym typeface="Ubuntu"/>
              </a:rPr>
              <a:t>Αντίσταση αλλαγής από δήμους.</a:t>
            </a:r>
            <a:endParaRPr sz="1710">
              <a:latin typeface="Ubuntu"/>
              <a:ea typeface="Ubuntu"/>
              <a:cs typeface="Ubuntu"/>
              <a:sym typeface="Ubuntu"/>
            </a:endParaRPr>
          </a:p>
          <a:p>
            <a:pPr indent="-3371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10"/>
              <a:buFont typeface="Ubuntu"/>
              <a:buChar char="●"/>
            </a:pPr>
            <a:r>
              <a:rPr lang="el" sz="1710">
                <a:latin typeface="Ubuntu"/>
                <a:ea typeface="Ubuntu"/>
                <a:cs typeface="Ubuntu"/>
                <a:sym typeface="Ubuntu"/>
              </a:rPr>
              <a:t>Κόστος υλοποίησης και συντήρησης.</a:t>
            </a:r>
            <a:endParaRPr sz="1710">
              <a:latin typeface="Ubuntu"/>
              <a:ea typeface="Ubuntu"/>
              <a:cs typeface="Ubuntu"/>
              <a:sym typeface="Ubuntu"/>
            </a:endParaRPr>
          </a:p>
          <a:p>
            <a:pPr indent="-3371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10"/>
              <a:buFont typeface="Ubuntu"/>
              <a:buChar char="●"/>
            </a:pPr>
            <a:r>
              <a:rPr lang="el" sz="1710">
                <a:latin typeface="Ubuntu"/>
                <a:ea typeface="Ubuntu"/>
                <a:cs typeface="Ubuntu"/>
                <a:sym typeface="Ubuntu"/>
              </a:rPr>
              <a:t>Τεχνικές προκλήσεις.</a:t>
            </a:r>
            <a:endParaRPr sz="171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8" name="Google Shape;2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9164" y="35656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1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1"/>
          <p:cNvSpPr txBox="1"/>
          <p:nvPr>
            <p:ph type="ctrTitle"/>
          </p:nvPr>
        </p:nvSpPr>
        <p:spPr>
          <a:xfrm>
            <a:off x="2299025" y="104850"/>
            <a:ext cx="4595400" cy="567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Μετρικές - KPIs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336300" y="1131275"/>
            <a:ext cx="6128400" cy="354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8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10"/>
              <a:buFont typeface="Ubuntu"/>
              <a:buChar char="➔"/>
            </a:pPr>
            <a:r>
              <a:rPr lang="el" sz="1910">
                <a:latin typeface="Ubuntu"/>
                <a:ea typeface="Ubuntu"/>
                <a:cs typeface="Ubuntu"/>
                <a:sym typeface="Ubuntu"/>
              </a:rPr>
              <a:t>Χρόνος ολοκλήρωσης διάθεσης πόρου&lt;3 ημέρες</a:t>
            </a:r>
            <a:endParaRPr sz="191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10">
              <a:latin typeface="Ubuntu"/>
              <a:ea typeface="Ubuntu"/>
              <a:cs typeface="Ubuntu"/>
              <a:sym typeface="Ubuntu"/>
            </a:endParaRPr>
          </a:p>
          <a:p>
            <a:pPr indent="-3117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10"/>
              <a:buFont typeface="Ubuntu"/>
              <a:buChar char="➔"/>
            </a:pPr>
            <a:r>
              <a:rPr lang="el" sz="1910">
                <a:latin typeface="Ubuntu"/>
                <a:ea typeface="Ubuntu"/>
                <a:cs typeface="Ubuntu"/>
                <a:sym typeface="Ubuntu"/>
              </a:rPr>
              <a:t>Αξιοποίηση πόρων</a:t>
            </a:r>
            <a:r>
              <a:rPr lang="el" sz="1900">
                <a:latin typeface="Ubuntu"/>
                <a:ea typeface="Ubuntu"/>
                <a:cs typeface="Ubuntu"/>
                <a:sym typeface="Ubuntu"/>
              </a:rPr>
              <a:t> ≥ 90%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-3498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10"/>
              <a:buFont typeface="Ubuntu"/>
              <a:buChar char="➔"/>
            </a:pPr>
            <a:r>
              <a:rPr lang="el" sz="1910">
                <a:latin typeface="Ubuntu"/>
                <a:ea typeface="Ubuntu"/>
                <a:cs typeface="Ubuntu"/>
                <a:sym typeface="Ubuntu"/>
              </a:rPr>
              <a:t>Μείωση αδράνειας πόρων &gt;10%</a:t>
            </a:r>
            <a:endParaRPr sz="191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10">
              <a:latin typeface="Ubuntu"/>
              <a:ea typeface="Ubuntu"/>
              <a:cs typeface="Ubuntu"/>
              <a:sym typeface="Ubuntu"/>
            </a:endParaRPr>
          </a:p>
          <a:p>
            <a:pPr indent="-3498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10"/>
              <a:buFont typeface="Ubuntu"/>
              <a:buChar char="➔"/>
            </a:pPr>
            <a:r>
              <a:rPr lang="el" sz="1910">
                <a:latin typeface="Ubuntu"/>
                <a:ea typeface="Ubuntu"/>
                <a:cs typeface="Ubuntu"/>
                <a:sym typeface="Ubuntu"/>
              </a:rPr>
              <a:t>Διαφάνεια συναλλαγών: 100%</a:t>
            </a:r>
            <a:endParaRPr sz="191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10">
              <a:latin typeface="Ubuntu"/>
              <a:ea typeface="Ubuntu"/>
              <a:cs typeface="Ubuntu"/>
              <a:sym typeface="Ubuntu"/>
            </a:endParaRPr>
          </a:p>
          <a:p>
            <a:pPr indent="-3117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10"/>
              <a:buFont typeface="Ubuntu"/>
              <a:buChar char="➔"/>
            </a:pPr>
            <a:r>
              <a:rPr lang="el" sz="1910">
                <a:latin typeface="Ubuntu"/>
                <a:ea typeface="Ubuntu"/>
                <a:cs typeface="Ubuntu"/>
                <a:sym typeface="Ubuntu"/>
              </a:rPr>
              <a:t>Ικανοποίηση χρηστών:</a:t>
            </a:r>
            <a:r>
              <a:rPr lang="el" sz="1900">
                <a:latin typeface="Ubuntu"/>
                <a:ea typeface="Ubuntu"/>
                <a:cs typeface="Ubuntu"/>
                <a:sym typeface="Ubuntu"/>
              </a:rPr>
              <a:t> Βαθμός ≥ 4/5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6" name="Google Shape;21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9164" y="35656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3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3"/>
          <p:cNvSpPr txBox="1"/>
          <p:nvPr>
            <p:ph type="ctrTitle"/>
          </p:nvPr>
        </p:nvSpPr>
        <p:spPr>
          <a:xfrm>
            <a:off x="2274300" y="152825"/>
            <a:ext cx="4595400" cy="567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Αρχιτεκτονική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" name="Google Shape;223;p13"/>
          <p:cNvSpPr txBox="1"/>
          <p:nvPr>
            <p:ph idx="1" type="subTitle"/>
          </p:nvPr>
        </p:nvSpPr>
        <p:spPr>
          <a:xfrm>
            <a:off x="405675" y="958425"/>
            <a:ext cx="6128400" cy="4472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l" sz="1410">
                <a:latin typeface="Ubuntu"/>
                <a:ea typeface="Ubuntu"/>
                <a:cs typeface="Ubuntu"/>
                <a:sym typeface="Ubuntu"/>
              </a:rPr>
              <a:t>1. Cloud-Native Scalability</a:t>
            </a:r>
            <a:endParaRPr sz="14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l" sz="1410">
                <a:latin typeface="Ubuntu"/>
                <a:ea typeface="Ubuntu"/>
                <a:cs typeface="Ubuntu"/>
                <a:sym typeface="Ubuntu"/>
              </a:rPr>
              <a:t>Microservices αρχιτεκτονική στο Azure AKS με Database-per-Service pattern για μέγιστη ανθεκτικότητα και auto-scaling.</a:t>
            </a:r>
            <a:endParaRPr sz="14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l" sz="1410">
                <a:latin typeface="Ubuntu"/>
                <a:ea typeface="Ubuntu"/>
                <a:cs typeface="Ubuntu"/>
                <a:sym typeface="Ubuntu"/>
              </a:rPr>
              <a:t>2. Event-Driven Performance</a:t>
            </a:r>
            <a:endParaRPr sz="14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l" sz="1410">
                <a:latin typeface="Ubuntu"/>
                <a:ea typeface="Ubuntu"/>
                <a:cs typeface="Ubuntu"/>
                <a:sym typeface="Ubuntu"/>
              </a:rPr>
              <a:t>Ασύγχρονη επικοινωνία μέσω Kafka και real-time analytics υψηλής ταχύτητας με Redis &amp; ClickHouse.</a:t>
            </a:r>
            <a:endParaRPr sz="14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l" sz="1410">
                <a:latin typeface="Ubuntu"/>
                <a:ea typeface="Ubuntu"/>
                <a:cs typeface="Ubuntu"/>
                <a:sym typeface="Ubuntu"/>
              </a:rPr>
              <a:t>3. Intelligent Decision Support (IDSS)</a:t>
            </a:r>
            <a:endParaRPr sz="14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l" sz="1410">
                <a:latin typeface="Ubuntu"/>
                <a:ea typeface="Ubuntu"/>
                <a:cs typeface="Ubuntu"/>
                <a:sym typeface="Ubuntu"/>
              </a:rPr>
              <a:t>Prescriptive Analytics: Αλγόριθμοι για smart matching πόρων και ML μοντέλα για Predictive Maintenance.</a:t>
            </a:r>
            <a:endParaRPr sz="14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l" sz="1410">
                <a:latin typeface="Ubuntu"/>
                <a:ea typeface="Ubuntu"/>
                <a:cs typeface="Ubuntu"/>
                <a:sym typeface="Ubuntu"/>
              </a:rPr>
              <a:t>4. Blockchain Transparency</a:t>
            </a:r>
            <a:endParaRPr sz="14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l" sz="1410">
                <a:latin typeface="Ubuntu"/>
                <a:ea typeface="Ubuntu"/>
                <a:cs typeface="Ubuntu"/>
                <a:sym typeface="Ubuntu"/>
              </a:rPr>
              <a:t>Immutable Ledger για αδιάβλητη καταγραφή και απόλυτη εμπιστοσύνη στις δημοτικές συναλλαγές.</a:t>
            </a:r>
            <a:endParaRPr sz="141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4" name="Google Shape;22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9164" y="35656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 txBox="1"/>
          <p:nvPr>
            <p:ph type="ctrTitle"/>
          </p:nvPr>
        </p:nvSpPr>
        <p:spPr>
          <a:xfrm>
            <a:off x="3815475" y="71175"/>
            <a:ext cx="4595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l" sz="2000">
                <a:latin typeface="Ubuntu"/>
                <a:ea typeface="Ubuntu"/>
                <a:cs typeface="Ubuntu"/>
                <a:sym typeface="Ubuntu"/>
              </a:rPr>
              <a:t>Αρχιτεκτονική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30" name="Google Shape;23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5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6314" y="3688145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237" name="Google Shape;237;p15"/>
          <p:cNvSpPr txBox="1"/>
          <p:nvPr>
            <p:ph type="ctrTitle"/>
          </p:nvPr>
        </p:nvSpPr>
        <p:spPr>
          <a:xfrm>
            <a:off x="2367900" y="184625"/>
            <a:ext cx="4156200" cy="48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Mockup Screens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Google Shape;238;p15"/>
          <p:cNvSpPr/>
          <p:nvPr/>
        </p:nvSpPr>
        <p:spPr>
          <a:xfrm>
            <a:off x="0" y="-184666"/>
            <a:ext cx="2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2387" y="1425350"/>
            <a:ext cx="5839224" cy="31912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240" name="Google Shape;240;p15"/>
          <p:cNvSpPr txBox="1"/>
          <p:nvPr/>
        </p:nvSpPr>
        <p:spPr>
          <a:xfrm>
            <a:off x="2724150" y="773501"/>
            <a:ext cx="3443700" cy="696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l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Κύρια σελίδα login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6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3739" y="3728695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247" name="Google Shape;247;p16"/>
          <p:cNvSpPr txBox="1"/>
          <p:nvPr>
            <p:ph type="ctrTitle"/>
          </p:nvPr>
        </p:nvSpPr>
        <p:spPr>
          <a:xfrm>
            <a:off x="2422350" y="194475"/>
            <a:ext cx="4156200" cy="48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Mockup Screens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" name="Google Shape;248;p16"/>
          <p:cNvSpPr/>
          <p:nvPr/>
        </p:nvSpPr>
        <p:spPr>
          <a:xfrm>
            <a:off x="0" y="-184666"/>
            <a:ext cx="2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9700" y="1407975"/>
            <a:ext cx="5930020" cy="3240824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250" name="Google Shape;250;p16"/>
          <p:cNvSpPr txBox="1"/>
          <p:nvPr/>
        </p:nvSpPr>
        <p:spPr>
          <a:xfrm>
            <a:off x="1705050" y="851900"/>
            <a:ext cx="5733900" cy="461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AutoNum type="arabicPeriod"/>
            </a:pPr>
            <a:r>
              <a:rPr lang="el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Σύνδεση Υπαλλήλου</a:t>
            </a:r>
            <a:endParaRPr b="0" i="0" sz="2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7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2514" y="374232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257" name="Google Shape;257;p17"/>
          <p:cNvSpPr txBox="1"/>
          <p:nvPr>
            <p:ph type="ctrTitle"/>
          </p:nvPr>
        </p:nvSpPr>
        <p:spPr>
          <a:xfrm>
            <a:off x="2518625" y="184625"/>
            <a:ext cx="4156200" cy="48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Mockup Screens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8" name="Google Shape;258;p17"/>
          <p:cNvSpPr/>
          <p:nvPr/>
        </p:nvSpPr>
        <p:spPr>
          <a:xfrm>
            <a:off x="0" y="-184666"/>
            <a:ext cx="2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5625" y="1431375"/>
            <a:ext cx="5542176" cy="33461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260" name="Google Shape;260;p17"/>
          <p:cNvSpPr txBox="1"/>
          <p:nvPr/>
        </p:nvSpPr>
        <p:spPr>
          <a:xfrm>
            <a:off x="1704900" y="889950"/>
            <a:ext cx="5734200" cy="431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l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2. Αρχική οθόνη Υπαλλήλου</a:t>
            </a:r>
            <a:endParaRPr b="0" i="0" sz="16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8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0039" y="3769545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267" name="Google Shape;267;p18"/>
          <p:cNvSpPr txBox="1"/>
          <p:nvPr>
            <p:ph type="ctrTitle"/>
          </p:nvPr>
        </p:nvSpPr>
        <p:spPr>
          <a:xfrm>
            <a:off x="2629775" y="121350"/>
            <a:ext cx="4156200" cy="48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Mockup Screens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0" y="-184666"/>
            <a:ext cx="2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600" y="1371750"/>
            <a:ext cx="6162749" cy="3297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270" name="Google Shape;270;p18"/>
          <p:cNvSpPr txBox="1"/>
          <p:nvPr/>
        </p:nvSpPr>
        <p:spPr>
          <a:xfrm>
            <a:off x="3144975" y="7735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3. Αρχική οθόνη πολίτη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9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8064" y="38103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277" name="Google Shape;277;p19"/>
          <p:cNvSpPr txBox="1"/>
          <p:nvPr>
            <p:ph type="ctrTitle"/>
          </p:nvPr>
        </p:nvSpPr>
        <p:spPr>
          <a:xfrm>
            <a:off x="2518625" y="95250"/>
            <a:ext cx="4156200" cy="48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Mockup Screens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0" y="-184666"/>
            <a:ext cx="2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2231800" y="767900"/>
            <a:ext cx="5340000" cy="4464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l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4. Σύνδεση Διαχειριστή</a:t>
            </a:r>
            <a:endParaRPr b="0" i="0" sz="1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0" name="Google Shape;2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362" y="1401875"/>
            <a:ext cx="5786924" cy="31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3b6f9ae3aa7_4_1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b6f9ae3aa7_4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8064" y="38103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287" name="Google Shape;287;g3b6f9ae3aa7_4_1"/>
          <p:cNvSpPr txBox="1"/>
          <p:nvPr>
            <p:ph type="ctrTitle"/>
          </p:nvPr>
        </p:nvSpPr>
        <p:spPr>
          <a:xfrm>
            <a:off x="2493900" y="95250"/>
            <a:ext cx="4156200" cy="48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Mockup Screens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8" name="Google Shape;288;g3b6f9ae3aa7_4_1"/>
          <p:cNvSpPr/>
          <p:nvPr/>
        </p:nvSpPr>
        <p:spPr>
          <a:xfrm>
            <a:off x="0" y="-184666"/>
            <a:ext cx="2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3b6f9ae3aa7_4_1"/>
          <p:cNvSpPr txBox="1"/>
          <p:nvPr/>
        </p:nvSpPr>
        <p:spPr>
          <a:xfrm>
            <a:off x="2138588" y="748363"/>
            <a:ext cx="5340000" cy="4464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l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5. Αρχική οθόνη Διαχειριστή - </a:t>
            </a:r>
            <a:r>
              <a:rPr lang="el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Audit Log</a:t>
            </a:r>
            <a:r>
              <a:rPr lang="el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0" i="0" sz="1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0" name="Google Shape;290;g3b6f9ae3aa7_4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0450" y="1362775"/>
            <a:ext cx="5716277" cy="31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4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7289" y="35656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145" name="Google Shape;145;p2"/>
          <p:cNvSpPr txBox="1"/>
          <p:nvPr>
            <p:ph type="ctrTitle"/>
          </p:nvPr>
        </p:nvSpPr>
        <p:spPr>
          <a:xfrm>
            <a:off x="2518625" y="112000"/>
            <a:ext cx="4156200" cy="48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Προβλημα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495975" y="1119080"/>
            <a:ext cx="5430600" cy="33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Char char="•"/>
            </a:pPr>
            <a:r>
              <a:rPr b="0" i="0" lang="el" sz="19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Απομονωμένοι Δήμοι: Οι δήμοι λειτουργούν αυτόνομα, χωρίς σύστημα συνεργασίας.</a:t>
            </a:r>
            <a:endParaRPr b="0" i="0" sz="19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Char char="•"/>
            </a:pPr>
            <a:r>
              <a:rPr b="0" i="0" lang="el" sz="19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Αδρανείς Πόροι: Οχήματα και μηχανήματα παραμένουν ανενεργά, κοστίζοντας χρήματα.</a:t>
            </a:r>
            <a:endParaRPr b="0" i="0" sz="19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Char char="•"/>
            </a:pPr>
            <a:r>
              <a:rPr b="0" i="0" lang="el" sz="19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Ξεπερασμένες Μέθοδοι: Χειροκίνητες διαδικασίες, </a:t>
            </a:r>
            <a:r>
              <a:rPr lang="el" sz="1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ασυντονιστα</a:t>
            </a:r>
            <a:r>
              <a:rPr b="0" i="0" lang="el" sz="19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Excel και έλλειψη διαφάνειας.</a:t>
            </a:r>
            <a:endParaRPr b="0" i="0" sz="19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0" y="-184666"/>
            <a:ext cx="2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0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09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0"/>
          <p:cNvSpPr txBox="1"/>
          <p:nvPr>
            <p:ph type="ctrTitle"/>
          </p:nvPr>
        </p:nvSpPr>
        <p:spPr>
          <a:xfrm>
            <a:off x="2274300" y="226600"/>
            <a:ext cx="4595400" cy="567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Έλεγχοι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7" name="Google Shape;297;p20"/>
          <p:cNvSpPr txBox="1"/>
          <p:nvPr>
            <p:ph idx="1" type="subTitle"/>
          </p:nvPr>
        </p:nvSpPr>
        <p:spPr>
          <a:xfrm>
            <a:off x="313950" y="1154175"/>
            <a:ext cx="6128400" cy="3718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l" sz="1700">
                <a:latin typeface="Ubuntu"/>
                <a:ea typeface="Ubuntu"/>
                <a:cs typeface="Ubuntu"/>
                <a:sym typeface="Ubuntu"/>
              </a:rPr>
              <a:t>Κατηγορίες δοκιμών: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❖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Unit Tests (Δοκιμές Μονάδας).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❖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Integration Tests (Δοκιμές Ενσωμάτωσης).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❖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End-to-End Tests (Δοκιμές Από Άκρη σε Άκρη).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❖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Performance Tests (Δοκιμές Απόδοσης).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❖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Security Tests (Δοκιμές Ασφάλειας).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8" name="Google Shape;2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8064" y="36470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0940000" dist="19050">
              <a:srgbClr val="000000"/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1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4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1"/>
          <p:cNvSpPr txBox="1"/>
          <p:nvPr>
            <p:ph type="ctrTitle"/>
          </p:nvPr>
        </p:nvSpPr>
        <p:spPr>
          <a:xfrm>
            <a:off x="1507800" y="206525"/>
            <a:ext cx="6128400" cy="7110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4000"/>
              <a:buNone/>
            </a:pPr>
            <a:r>
              <a:rPr b="1" lang="el" sz="1700">
                <a:latin typeface="Ubuntu"/>
                <a:ea typeface="Ubuntu"/>
                <a:cs typeface="Ubuntu"/>
                <a:sym typeface="Ubuntu"/>
              </a:rPr>
              <a:t>Δοκιμές &amp; Αποδοχή (User Acceptance Testing - UAT)</a:t>
            </a:r>
            <a:endParaRPr b="1" sz="1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5" name="Google Shape;305;p21"/>
          <p:cNvSpPr txBox="1"/>
          <p:nvPr>
            <p:ph idx="1" type="subTitle"/>
          </p:nvPr>
        </p:nvSpPr>
        <p:spPr>
          <a:xfrm>
            <a:off x="341300" y="917525"/>
            <a:ext cx="6128400" cy="4226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Συμμετέχοντες: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Δημοτικοί υπάλληλοι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Διαχειριστές συστήματος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Πολίτες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Μέθοδος: Επιλεγμένοι χρήστες χρησιμοποιούν το σύστημα σε ρεαλιστικά σενάρια (π.χ. αίτηση πόρου, διάθεση, έγκριση) για: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Συλλογή σχολίων για UI/UX, ευχρηστία, ταχύτητα και κατανόηση διαδικασιών.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Προτάσεις για βελτίωση.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➢"/>
            </a:pPr>
            <a:r>
              <a:rPr lang="el" sz="1400">
                <a:latin typeface="Ubuntu"/>
                <a:ea typeface="Ubuntu"/>
                <a:cs typeface="Ubuntu"/>
                <a:sym typeface="Ubuntu"/>
              </a:rPr>
              <a:t>Αποτέλεσμα: Η επιβεβαίωση ότι το σύστημα είναι λειτουργικό, ασφαλές και έτοιμο για πιλοτική εφαρμογή και σταδιακή ανάπτυξη στους υπόλοιπους δήμους.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31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6" name="Google Shape;3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7239" y="3755945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2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2"/>
          <p:cNvSpPr txBox="1"/>
          <p:nvPr>
            <p:ph type="ctrTitle"/>
          </p:nvPr>
        </p:nvSpPr>
        <p:spPr>
          <a:xfrm>
            <a:off x="2063250" y="179725"/>
            <a:ext cx="5017500" cy="6024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Σχεδιασμός πιλοτικού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p22"/>
          <p:cNvSpPr txBox="1"/>
          <p:nvPr>
            <p:ph idx="1" type="subTitle"/>
          </p:nvPr>
        </p:nvSpPr>
        <p:spPr>
          <a:xfrm>
            <a:off x="411200" y="1137800"/>
            <a:ext cx="5591700" cy="3819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Ubuntu"/>
              <a:buChar char="●"/>
            </a:pPr>
            <a:r>
              <a:rPr lang="el" sz="1700">
                <a:latin typeface="Ubuntu"/>
                <a:ea typeface="Ubuntu"/>
                <a:cs typeface="Ubuntu"/>
                <a:sym typeface="Ubuntu"/>
              </a:rPr>
              <a:t>Επιλογή δήμου για αρχική εφαρμογή του RMS.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Ubuntu"/>
              <a:buChar char="●"/>
            </a:pPr>
            <a:r>
              <a:rPr lang="el" sz="1700">
                <a:latin typeface="Ubuntu"/>
                <a:ea typeface="Ubuntu"/>
                <a:cs typeface="Ubuntu"/>
                <a:sym typeface="Ubuntu"/>
              </a:rPr>
              <a:t>Παρακολούθηση βασικών KPIs.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Ubuntu"/>
              <a:buChar char="●"/>
            </a:pPr>
            <a:r>
              <a:rPr lang="el" sz="1700">
                <a:latin typeface="Ubuntu"/>
                <a:ea typeface="Ubuntu"/>
                <a:cs typeface="Ubuntu"/>
                <a:sym typeface="Ubuntu"/>
              </a:rPr>
              <a:t>Συλλογή feedback από χρήστες.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Ubuntu"/>
              <a:buChar char="●"/>
            </a:pPr>
            <a:r>
              <a:rPr lang="el" sz="1700">
                <a:latin typeface="Ubuntu"/>
                <a:ea typeface="Ubuntu"/>
                <a:cs typeface="Ubuntu"/>
                <a:sym typeface="Ubuntu"/>
              </a:rPr>
              <a:t>Βελτίωση</a:t>
            </a:r>
            <a:r>
              <a:rPr lang="el" sz="1700">
                <a:latin typeface="Ubuntu"/>
                <a:ea typeface="Ubuntu"/>
                <a:cs typeface="Ubuntu"/>
                <a:sym typeface="Ubuntu"/>
              </a:rPr>
              <a:t> UI/UX και διαδικασιών με βάση τα δεδομένα του πιλοτικού.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Ubuntu"/>
              <a:buChar char="●"/>
            </a:pPr>
            <a:r>
              <a:rPr lang="el" sz="1700">
                <a:latin typeface="Ubuntu"/>
                <a:ea typeface="Ubuntu"/>
                <a:cs typeface="Ubuntu"/>
                <a:sym typeface="Ubuntu"/>
              </a:rPr>
              <a:t>Σταδιακή επέκταση σε όλους τους δήμους μετά την επιτυχή ολοκλήρωση του πιλοτικού.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Ubuntu"/>
              <a:buChar char="●"/>
            </a:pPr>
            <a:r>
              <a:rPr lang="el" sz="1700">
                <a:latin typeface="Ubuntu"/>
                <a:ea typeface="Ubuntu"/>
                <a:cs typeface="Ubuntu"/>
                <a:sym typeface="Ubuntu"/>
              </a:rPr>
              <a:t> Συνεχής παρακολούθηση.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4" name="Google Shape;3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5289" y="374232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3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45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3"/>
          <p:cNvSpPr txBox="1"/>
          <p:nvPr>
            <p:ph type="ctrTitle"/>
          </p:nvPr>
        </p:nvSpPr>
        <p:spPr>
          <a:xfrm>
            <a:off x="2274300" y="166425"/>
            <a:ext cx="4595400" cy="567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100">
                <a:latin typeface="Ubuntu"/>
                <a:ea typeface="Ubuntu"/>
                <a:cs typeface="Ubuntu"/>
                <a:sym typeface="Ubuntu"/>
              </a:rPr>
              <a:t>MVP</a:t>
            </a:r>
            <a:endParaRPr b="1" sz="21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1" name="Google Shape;3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6939" y="3660695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pic>
        <p:nvPicPr>
          <p:cNvPr id="322" name="Google Shape;322;p23" title="Τελικο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9811" y="797274"/>
            <a:ext cx="6908822" cy="3886223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21540000" dist="19050">
              <a:srgbClr val="000000"/>
            </a:outerShdw>
          </a:effectLst>
        </p:spPr>
      </p:pic>
      <p:sp>
        <p:nvSpPr>
          <p:cNvPr id="323" name="Google Shape;323;p23"/>
          <p:cNvSpPr txBox="1"/>
          <p:nvPr/>
        </p:nvSpPr>
        <p:spPr>
          <a:xfrm>
            <a:off x="1490313" y="4683500"/>
            <a:ext cx="5827800" cy="400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l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https://www.youtube.com/watch?v=BfSgvpmjA6I&amp;feature=youtu.be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4" title="Gemini_Generated_Image_ynhwp2ynhwp2ynhw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4"/>
          <p:cNvSpPr txBox="1"/>
          <p:nvPr>
            <p:ph type="ctrTitle"/>
          </p:nvPr>
        </p:nvSpPr>
        <p:spPr>
          <a:xfrm>
            <a:off x="2274288" y="1508050"/>
            <a:ext cx="4595400" cy="567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400">
                <a:latin typeface="Ubuntu"/>
                <a:ea typeface="Ubuntu"/>
                <a:cs typeface="Ubuntu"/>
                <a:sym typeface="Ubuntu"/>
              </a:rPr>
              <a:t>Σας ευχαριστούμε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0" name="Google Shape;3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2625" y="2191313"/>
            <a:ext cx="2994275" cy="2480976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9525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4289" y="35656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154" name="Google Shape;154;p3"/>
          <p:cNvSpPr txBox="1"/>
          <p:nvPr>
            <p:ph type="ctrTitle"/>
          </p:nvPr>
        </p:nvSpPr>
        <p:spPr>
          <a:xfrm>
            <a:off x="2493900" y="98375"/>
            <a:ext cx="4156200" cy="48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Η Λύση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583435" y="1104014"/>
            <a:ext cx="5364600" cy="3601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Ubuntu"/>
              <a:buChar char="•"/>
            </a:pPr>
            <a:r>
              <a:rPr b="0" i="0" lang="el" sz="19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Ψηφιακή Πλατφόρμα: Κεντρική διαχείριση όλων των δημοτικών πόρων σε πραγματικό χρόνο.</a:t>
            </a:r>
            <a:endParaRPr b="0" i="0" sz="19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Char char="•"/>
            </a:pPr>
            <a:r>
              <a:rPr lang="el" sz="1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Διαφάνεια: Μεταξύ δήμου και πολιτών</a:t>
            </a:r>
            <a:endParaRPr sz="1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Ubuntu"/>
              <a:buChar char="•"/>
            </a:pPr>
            <a:r>
              <a:rPr b="0" i="0" lang="el" sz="19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Αυτοματοποίηση: Ηλεκτρονική υποβολή αιτημάτων και αυτόματος εντοπισμός λύσεων.</a:t>
            </a:r>
            <a:endParaRPr b="0" i="0" sz="19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Ubuntu"/>
              <a:buChar char="•"/>
            </a:pPr>
            <a:r>
              <a:rPr b="0" i="0" lang="el" sz="19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Συνεργασία: Εύκολη μεταφορά εξοπλισμού μεταξύ δήμων (π.χ. απορριμματοφόρα).</a:t>
            </a:r>
            <a:endParaRPr b="0" i="0" sz="19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94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"/>
          <p:cNvSpPr txBox="1"/>
          <p:nvPr>
            <p:ph type="ctrTitle"/>
          </p:nvPr>
        </p:nvSpPr>
        <p:spPr>
          <a:xfrm>
            <a:off x="2723700" y="164975"/>
            <a:ext cx="3696600" cy="566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Χρηστες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2" name="Google Shape;162;p4"/>
          <p:cNvSpPr txBox="1"/>
          <p:nvPr>
            <p:ph idx="1" type="subTitle"/>
          </p:nvPr>
        </p:nvSpPr>
        <p:spPr>
          <a:xfrm>
            <a:off x="618625" y="868050"/>
            <a:ext cx="5538300" cy="34074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el" sz="1610">
                <a:latin typeface="Ubuntu"/>
                <a:ea typeface="Ubuntu"/>
                <a:cs typeface="Ubuntu"/>
                <a:sym typeface="Ubuntu"/>
              </a:rPr>
              <a:t>Δημοτικές Αρχές</a:t>
            </a:r>
            <a:endParaRPr b="1" i="1" sz="1610">
              <a:latin typeface="Ubuntu"/>
              <a:ea typeface="Ubuntu"/>
              <a:cs typeface="Ubuntu"/>
              <a:sym typeface="Ubuntu"/>
            </a:endParaRPr>
          </a:p>
          <a:p>
            <a:pPr indent="-330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0"/>
              <a:buFont typeface="Ubuntu"/>
              <a:buChar char="●"/>
            </a:pPr>
            <a:r>
              <a:rPr lang="el" sz="1610">
                <a:latin typeface="Ubuntu"/>
                <a:ea typeface="Ubuntu"/>
                <a:cs typeface="Ubuntu"/>
                <a:sym typeface="Ubuntu"/>
              </a:rPr>
              <a:t>Πρόσβαση και διαχείριση πόρων</a:t>
            </a:r>
            <a:endParaRPr sz="1610">
              <a:latin typeface="Ubuntu"/>
              <a:ea typeface="Ubuntu"/>
              <a:cs typeface="Ubuntu"/>
              <a:sym typeface="Ubuntu"/>
            </a:endParaRPr>
          </a:p>
          <a:p>
            <a:pPr indent="-330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0"/>
              <a:buFont typeface="Ubuntu"/>
              <a:buChar char="●"/>
            </a:pPr>
            <a:r>
              <a:rPr lang="el" sz="1610">
                <a:latin typeface="Ubuntu"/>
                <a:ea typeface="Ubuntu"/>
                <a:cs typeface="Ubuntu"/>
                <a:sym typeface="Ubuntu"/>
              </a:rPr>
              <a:t>Διάθεση και αίτηση εξοπλισμού σε και από άλλους δήμους</a:t>
            </a:r>
            <a:endParaRPr sz="1610">
              <a:latin typeface="Ubuntu"/>
              <a:ea typeface="Ubuntu"/>
              <a:cs typeface="Ubuntu"/>
              <a:sym typeface="Ubuntu"/>
            </a:endParaRPr>
          </a:p>
          <a:p>
            <a:pPr indent="-330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0"/>
              <a:buFont typeface="Ubuntu"/>
              <a:buChar char="●"/>
            </a:pPr>
            <a:r>
              <a:rPr lang="el" sz="1610">
                <a:latin typeface="Ubuntu"/>
                <a:ea typeface="Ubuntu"/>
                <a:cs typeface="Ubuntu"/>
                <a:sym typeface="Ubuntu"/>
              </a:rPr>
              <a:t>Πρόσβαση και εξαγωγή στατιστικών δεδομένων</a:t>
            </a:r>
            <a:endParaRPr sz="16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el" sz="1610">
                <a:latin typeface="Ubuntu"/>
                <a:ea typeface="Ubuntu"/>
                <a:cs typeface="Ubuntu"/>
                <a:sym typeface="Ubuntu"/>
              </a:rPr>
              <a:t>Πολίτες</a:t>
            </a:r>
            <a:endParaRPr b="1" i="1" sz="1610">
              <a:latin typeface="Ubuntu"/>
              <a:ea typeface="Ubuntu"/>
              <a:cs typeface="Ubuntu"/>
              <a:sym typeface="Ubuntu"/>
            </a:endParaRPr>
          </a:p>
          <a:p>
            <a:pPr indent="-330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0"/>
              <a:buFont typeface="Ubuntu"/>
              <a:buChar char="●"/>
            </a:pPr>
            <a:r>
              <a:rPr lang="el" sz="1610">
                <a:latin typeface="Ubuntu"/>
                <a:ea typeface="Ubuntu"/>
                <a:cs typeface="Ubuntu"/>
                <a:sym typeface="Ubuntu"/>
              </a:rPr>
              <a:t>Ενημέρωση για διαθέσιμους πόρους και συναλλαγές</a:t>
            </a:r>
            <a:endParaRPr sz="1610">
              <a:latin typeface="Ubuntu"/>
              <a:ea typeface="Ubuntu"/>
              <a:cs typeface="Ubuntu"/>
              <a:sym typeface="Ubuntu"/>
            </a:endParaRPr>
          </a:p>
          <a:p>
            <a:pPr indent="-330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0"/>
              <a:buFont typeface="Ubuntu"/>
              <a:buChar char="●"/>
            </a:pPr>
            <a:r>
              <a:rPr lang="el" sz="1610">
                <a:latin typeface="Ubuntu"/>
                <a:ea typeface="Ubuntu"/>
                <a:cs typeface="Ubuntu"/>
                <a:sym typeface="Ubuntu"/>
              </a:rPr>
              <a:t>Πρόσβαση σε βασικά στατιστικά και αναφορές</a:t>
            </a:r>
            <a:endParaRPr sz="16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el" sz="1610">
                <a:latin typeface="Ubuntu"/>
                <a:ea typeface="Ubuntu"/>
                <a:cs typeface="Ubuntu"/>
                <a:sym typeface="Ubuntu"/>
              </a:rPr>
              <a:t>Διαχειριστές Συστήματος</a:t>
            </a:r>
            <a:endParaRPr b="1" i="1" sz="1610">
              <a:latin typeface="Ubuntu"/>
              <a:ea typeface="Ubuntu"/>
              <a:cs typeface="Ubuntu"/>
              <a:sym typeface="Ubuntu"/>
            </a:endParaRPr>
          </a:p>
          <a:p>
            <a:pPr indent="-330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0"/>
              <a:buFont typeface="Ubuntu"/>
              <a:buChar char="●"/>
            </a:pPr>
            <a:r>
              <a:rPr lang="el" sz="1610">
                <a:latin typeface="Ubuntu"/>
                <a:ea typeface="Ubuntu"/>
                <a:cs typeface="Ubuntu"/>
                <a:sym typeface="Ubuntu"/>
              </a:rPr>
              <a:t>Διαχείριση δικαιωμάτων πρόσβασης χρηστών</a:t>
            </a:r>
            <a:endParaRPr sz="1610">
              <a:latin typeface="Ubuntu"/>
              <a:ea typeface="Ubuntu"/>
              <a:cs typeface="Ubuntu"/>
              <a:sym typeface="Ubuntu"/>
            </a:endParaRPr>
          </a:p>
          <a:p>
            <a:pPr indent="-330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0"/>
              <a:buFont typeface="Ubuntu"/>
              <a:buChar char="●"/>
            </a:pPr>
            <a:r>
              <a:rPr lang="el" sz="1610">
                <a:latin typeface="Ubuntu"/>
                <a:ea typeface="Ubuntu"/>
                <a:cs typeface="Ubuntu"/>
                <a:sym typeface="Ubuntu"/>
              </a:rPr>
              <a:t>Παρακολούθηση ομαλής λειτουργίας συστήματος</a:t>
            </a:r>
            <a:endParaRPr sz="1610">
              <a:latin typeface="Ubuntu"/>
              <a:ea typeface="Ubuntu"/>
              <a:cs typeface="Ubuntu"/>
              <a:sym typeface="Ubuntu"/>
            </a:endParaRPr>
          </a:p>
          <a:p>
            <a:pPr indent="-330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0"/>
              <a:buFont typeface="Ubuntu"/>
              <a:buChar char="●"/>
            </a:pPr>
            <a:r>
              <a:rPr lang="el" sz="1610">
                <a:latin typeface="Ubuntu"/>
                <a:ea typeface="Ubuntu"/>
                <a:cs typeface="Ubuntu"/>
                <a:sym typeface="Ubuntu"/>
              </a:rPr>
              <a:t>Δημιουργία και επαναφορά αντιγράφων ασφαλείας</a:t>
            </a:r>
            <a:endParaRPr sz="161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3" name="Google Shape;16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9164" y="35656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"/>
          <p:cNvSpPr txBox="1"/>
          <p:nvPr>
            <p:ph type="ctrTitle"/>
          </p:nvPr>
        </p:nvSpPr>
        <p:spPr>
          <a:xfrm>
            <a:off x="2731950" y="77050"/>
            <a:ext cx="3680100" cy="6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Απαιτησεις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343100" y="1105550"/>
            <a:ext cx="6053100" cy="3601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l" sz="15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Λειτουργικές Απαιτήσεις</a:t>
            </a:r>
            <a:endParaRPr b="1" i="0" sz="15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buntu"/>
              <a:buAutoNum type="arabicPeriod"/>
            </a:pPr>
            <a:r>
              <a:rPr b="0" i="0" lang="el" sz="15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Καταγραφή και ενημέρωση διαθέσιμων πόρων (οχήματα, εξοπλισμός, μηχανήματα)</a:t>
            </a:r>
            <a:endParaRPr b="0" i="0" sz="16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buntu"/>
              <a:buAutoNum type="arabicPeriod"/>
            </a:pPr>
            <a:r>
              <a:rPr b="0" i="0" lang="el" sz="15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Υποβολή αιτήσεων για παροχή πόρων σε άλλους δήμους</a:t>
            </a:r>
            <a:endParaRPr b="0" i="0" sz="15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buntu"/>
              <a:buAutoNum type="arabicPeriod"/>
            </a:pPr>
            <a:r>
              <a:rPr b="0" i="0" lang="el" sz="15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Διάθεση πόρων προς άλλους δήμους</a:t>
            </a:r>
            <a:endParaRPr b="0" i="0" sz="15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buntu"/>
              <a:buAutoNum type="arabicPeriod"/>
            </a:pPr>
            <a:r>
              <a:rPr b="0" i="0" lang="el" sz="15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Πραγματικός χρόνος ορατότητας διαθεσιμότητας πόρων όλων των δήμων</a:t>
            </a:r>
            <a:endParaRPr b="0" i="0" sz="15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buntu"/>
              <a:buAutoNum type="arabicPeriod"/>
            </a:pPr>
            <a:r>
              <a:rPr b="0" i="0" lang="el" sz="15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Πρόσβαση πολιτών στη δημόσια βάση και blockchain για ενημέρωση</a:t>
            </a:r>
            <a:endParaRPr b="0" i="0" sz="15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buntu"/>
              <a:buAutoNum type="arabicPeriod"/>
            </a:pPr>
            <a:r>
              <a:rPr b="0" i="0" lang="el" sz="15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Διαχείριση δικαιωμάτων πρόσβασης ανά τύπο χρήστη (RBAC)</a:t>
            </a:r>
            <a:endParaRPr b="0" i="0" sz="15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buntu"/>
              <a:buAutoNum type="arabicPeriod"/>
            </a:pPr>
            <a:r>
              <a:rPr b="0" i="0" lang="el" sz="15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Παραγωγή στατιστικών αναφορών για αξιολόγηση χρήσης πόρων</a:t>
            </a:r>
            <a:endParaRPr b="0" i="0" sz="15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buntu"/>
              <a:buAutoNum type="arabicPeriod"/>
            </a:pPr>
            <a:r>
              <a:rPr b="0" i="0" lang="el" sz="15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Δυνατότητα εξαγωγής αναφορών για περαιτέρω ανάλυση</a:t>
            </a:r>
            <a:endParaRPr b="0" i="0" sz="15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1" name="Google Shape;17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9164" y="35656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8114" y="35656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183" name="Google Shape;183;p8"/>
          <p:cNvSpPr txBox="1"/>
          <p:nvPr>
            <p:ph type="ctrTitle"/>
          </p:nvPr>
        </p:nvSpPr>
        <p:spPr>
          <a:xfrm>
            <a:off x="2493900" y="206925"/>
            <a:ext cx="4156200" cy="48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TO-BE (ΥΠΑΛΛΗΛΟΣ ΔΗΜΟΥ)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2887" y="893963"/>
            <a:ext cx="6798224" cy="3355574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34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5764" y="35656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  <p:sp>
        <p:nvSpPr>
          <p:cNvPr id="191" name="Google Shape;191;p7"/>
          <p:cNvSpPr txBox="1"/>
          <p:nvPr>
            <p:ph type="ctrTitle"/>
          </p:nvPr>
        </p:nvSpPr>
        <p:spPr>
          <a:xfrm>
            <a:off x="2518625" y="353775"/>
            <a:ext cx="4156200" cy="4851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TO-BE (ΠΟΛΙΤΗΣ)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8500" y="1087239"/>
            <a:ext cx="6487000" cy="3325886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9" title="Gemini_Generated_Image_hbrv5hbrv5hbrv5h - Έγινε επεξεργασία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>
            <p:ph type="ctrTitle"/>
          </p:nvPr>
        </p:nvSpPr>
        <p:spPr>
          <a:xfrm>
            <a:off x="2628600" y="180025"/>
            <a:ext cx="3886800" cy="567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2000">
                <a:latin typeface="Ubuntu"/>
                <a:ea typeface="Ubuntu"/>
                <a:cs typeface="Ubuntu"/>
                <a:sym typeface="Ubuntu"/>
              </a:rPr>
              <a:t>SWOT Analysis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" name="Google Shape;199;p9"/>
          <p:cNvSpPr txBox="1"/>
          <p:nvPr>
            <p:ph idx="1" type="subTitle"/>
          </p:nvPr>
        </p:nvSpPr>
        <p:spPr>
          <a:xfrm>
            <a:off x="276330" y="1301550"/>
            <a:ext cx="6128400" cy="25404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l" sz="1810">
                <a:latin typeface="Ubuntu"/>
                <a:ea typeface="Ubuntu"/>
                <a:cs typeface="Ubuntu"/>
                <a:sym typeface="Ubuntu"/>
              </a:rPr>
              <a:t>Strengths (Δυνατά Σημεία)</a:t>
            </a:r>
            <a:endParaRPr b="1" sz="1810">
              <a:latin typeface="Ubuntu"/>
              <a:ea typeface="Ubuntu"/>
              <a:cs typeface="Ubuntu"/>
              <a:sym typeface="Ubuntu"/>
            </a:endParaRPr>
          </a:p>
          <a:p>
            <a:pPr indent="-3435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10"/>
              <a:buFont typeface="Ubuntu"/>
              <a:buChar char="●"/>
            </a:pPr>
            <a:r>
              <a:rPr lang="el" sz="1810">
                <a:latin typeface="Ubuntu"/>
                <a:ea typeface="Ubuntu"/>
                <a:cs typeface="Ubuntu"/>
                <a:sym typeface="Ubuntu"/>
              </a:rPr>
              <a:t>Κάθε δήμος γνωρίζει τις ανάγκες και τους διαθέσιμους πόρους του.</a:t>
            </a:r>
            <a:endParaRPr sz="1810">
              <a:latin typeface="Ubuntu"/>
              <a:ea typeface="Ubuntu"/>
              <a:cs typeface="Ubuntu"/>
              <a:sym typeface="Ubuntu"/>
            </a:endParaRPr>
          </a:p>
          <a:p>
            <a:pPr indent="-3435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10"/>
              <a:buFont typeface="Ubuntu"/>
              <a:buChar char="●"/>
            </a:pPr>
            <a:r>
              <a:rPr lang="el" sz="1810">
                <a:latin typeface="Ubuntu"/>
                <a:ea typeface="Ubuntu"/>
                <a:cs typeface="Ubuntu"/>
                <a:sym typeface="Ubuntu"/>
              </a:rPr>
              <a:t>Αξιοποίηση της υπαρχουσας υποδομης και προσωπικού.</a:t>
            </a:r>
            <a:endParaRPr sz="18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1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l" sz="1810">
                <a:latin typeface="Ubuntu"/>
                <a:ea typeface="Ubuntu"/>
                <a:cs typeface="Ubuntu"/>
                <a:sym typeface="Ubuntu"/>
              </a:rPr>
              <a:t>Weaknesses (Αδυναμίες)</a:t>
            </a:r>
            <a:endParaRPr b="1" sz="1810">
              <a:latin typeface="Ubuntu"/>
              <a:ea typeface="Ubuntu"/>
              <a:cs typeface="Ubuntu"/>
              <a:sym typeface="Ubuntu"/>
            </a:endParaRPr>
          </a:p>
          <a:p>
            <a:pPr indent="-3435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10"/>
              <a:buFont typeface="Ubuntu"/>
              <a:buChar char="●"/>
            </a:pPr>
            <a:r>
              <a:rPr lang="el" sz="1810">
                <a:latin typeface="Ubuntu"/>
                <a:ea typeface="Ubuntu"/>
                <a:cs typeface="Ubuntu"/>
                <a:sym typeface="Ubuntu"/>
              </a:rPr>
              <a:t>Απουσία κεντρικής βάσης δεδομένων.</a:t>
            </a:r>
            <a:endParaRPr sz="1810">
              <a:latin typeface="Ubuntu"/>
              <a:ea typeface="Ubuntu"/>
              <a:cs typeface="Ubuntu"/>
              <a:sym typeface="Ubuntu"/>
            </a:endParaRPr>
          </a:p>
          <a:p>
            <a:pPr indent="-3435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10"/>
              <a:buFont typeface="Ubuntu"/>
              <a:buChar char="●"/>
            </a:pPr>
            <a:r>
              <a:rPr lang="el" sz="1810">
                <a:latin typeface="Ubuntu"/>
                <a:ea typeface="Ubuntu"/>
                <a:cs typeface="Ubuntu"/>
                <a:sym typeface="Ubuntu"/>
              </a:rPr>
              <a:t>Χειροκίνητες διαδικασίες.</a:t>
            </a:r>
            <a:endParaRPr sz="1810">
              <a:latin typeface="Ubuntu"/>
              <a:ea typeface="Ubuntu"/>
              <a:cs typeface="Ubuntu"/>
              <a:sym typeface="Ubuntu"/>
            </a:endParaRPr>
          </a:p>
          <a:p>
            <a:pPr indent="-3435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10"/>
              <a:buFont typeface="Ubuntu"/>
              <a:buChar char="●"/>
            </a:pPr>
            <a:r>
              <a:rPr lang="el" sz="1810">
                <a:latin typeface="Ubuntu"/>
                <a:ea typeface="Ubuntu"/>
                <a:cs typeface="Ubuntu"/>
                <a:sym typeface="Ubuntu"/>
              </a:rPr>
              <a:t>Περιορισμένη διαφάνεια.</a:t>
            </a:r>
            <a:endParaRPr sz="181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714" y="3565670"/>
            <a:ext cx="1904286" cy="1577837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19050">
              <a:srgbClr val="000000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